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mov" ContentType="video/unknown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6" r:id="rId2"/>
    <p:sldId id="292" r:id="rId3"/>
    <p:sldId id="306" r:id="rId4"/>
    <p:sldId id="286" r:id="rId5"/>
    <p:sldId id="289" r:id="rId6"/>
    <p:sldId id="312" r:id="rId7"/>
    <p:sldId id="279" r:id="rId8"/>
    <p:sldId id="280" r:id="rId9"/>
    <p:sldId id="310" r:id="rId10"/>
    <p:sldId id="281" r:id="rId11"/>
    <p:sldId id="277" r:id="rId12"/>
    <p:sldId id="314" r:id="rId13"/>
    <p:sldId id="291" r:id="rId14"/>
    <p:sldId id="309" r:id="rId15"/>
    <p:sldId id="265" r:id="rId16"/>
    <p:sldId id="278" r:id="rId17"/>
    <p:sldId id="269" r:id="rId18"/>
    <p:sldId id="271" r:id="rId19"/>
    <p:sldId id="293" r:id="rId20"/>
    <p:sldId id="294" r:id="rId21"/>
    <p:sldId id="308" r:id="rId22"/>
    <p:sldId id="313" r:id="rId23"/>
    <p:sldId id="273" r:id="rId24"/>
    <p:sldId id="295" r:id="rId25"/>
    <p:sldId id="285" r:id="rId26"/>
    <p:sldId id="275" r:id="rId27"/>
    <p:sldId id="311" r:id="rId28"/>
    <p:sldId id="287" r:id="rId29"/>
    <p:sldId id="283" r:id="rId30"/>
    <p:sldId id="296" r:id="rId31"/>
    <p:sldId id="297" r:id="rId32"/>
    <p:sldId id="298" r:id="rId33"/>
    <p:sldId id="303" r:id="rId34"/>
    <p:sldId id="301" r:id="rId35"/>
    <p:sldId id="300" r:id="rId36"/>
    <p:sldId id="304" r:id="rId37"/>
    <p:sldId id="305" r:id="rId38"/>
    <p:sldId id="307" r:id="rId3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3" d="100"/>
          <a:sy n="63" d="100"/>
        </p:scale>
        <p:origin x="-2408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51A6F-9BF8-BF40-AE07-AFA15D67618A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6D751-586E-6740-9BBD-AD8A585487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72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Evaluation des processus</a:t>
            </a:r>
          </a:p>
          <a:p>
            <a:r>
              <a:rPr lang="fr-FR" dirty="0" smtClean="0"/>
              <a:t>NIH BECK Johns</a:t>
            </a:r>
          </a:p>
          <a:p>
            <a:r>
              <a:rPr lang="fr-FR" dirty="0" smtClean="0"/>
              <a:t>SQP</a:t>
            </a:r>
          </a:p>
          <a:p>
            <a:endParaRPr lang="fr-FR" dirty="0" smtClean="0"/>
          </a:p>
          <a:p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framework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F5FA4-983D-DC42-B8E9-FE3A7233427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31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Quotient émotionnel</a:t>
            </a:r>
            <a:br>
              <a:rPr lang="fr-FR" dirty="0" smtClean="0"/>
            </a:br>
            <a:r>
              <a:rPr lang="fr-FR" dirty="0" err="1" smtClean="0"/>
              <a:t>flusterd</a:t>
            </a:r>
            <a:r>
              <a:rPr lang="fr-FR" baseline="0" dirty="0" smtClean="0"/>
              <a:t> : confus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454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restricting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participants’ faces,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muscles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Botox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injections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1), but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subjective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resistance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contractions.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perception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restrictive gel on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 (versus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arm)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 mine in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Voice,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Passive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unseen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ex- pressions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evoked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facial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reactions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arousal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stimuli,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emotional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con-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tagion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triggering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stimulus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consciously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perceived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cortical </a:t>
            </a:r>
            <a:r>
              <a:rPr lang="fr-F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blindness</a:t>
            </a:r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(MA)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A4DAE9-8C69-3A4F-8BE5-6B5742CEF73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13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Définir synchronie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D751-586E-6740-9BBD-AD8A5854876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41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Implementation</a:t>
            </a:r>
            <a:r>
              <a:rPr lang="fr-FR" dirty="0" smtClean="0"/>
              <a:t> de </a:t>
            </a:r>
            <a:r>
              <a:rPr lang="fr-FR" dirty="0" err="1" smtClean="0"/>
              <a:t>syncpy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0E1A8-2B7C-064D-BFEE-21E7FDA1DC2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14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Fréquence cardiaque,</a:t>
            </a:r>
          </a:p>
          <a:p>
            <a:r>
              <a:rPr lang="fr-FR" dirty="0" err="1" smtClean="0"/>
              <a:t>Kinect</a:t>
            </a:r>
            <a:endParaRPr lang="fr-FR" dirty="0" smtClean="0"/>
          </a:p>
          <a:p>
            <a:r>
              <a:rPr lang="fr-FR" dirty="0" smtClean="0"/>
              <a:t>Position bassin, pied</a:t>
            </a:r>
          </a:p>
          <a:p>
            <a:r>
              <a:rPr lang="fr-FR" dirty="0" smtClean="0"/>
              <a:t>Consigne assis ou debout</a:t>
            </a:r>
          </a:p>
          <a:p>
            <a:r>
              <a:rPr lang="fr-FR" dirty="0" smtClean="0"/>
              <a:t>Tonus musculaire ???</a:t>
            </a:r>
          </a:p>
          <a:p>
            <a:r>
              <a:rPr lang="fr-FR" dirty="0" smtClean="0"/>
              <a:t>Fréquence </a:t>
            </a:r>
            <a:r>
              <a:rPr lang="fr-FR" dirty="0" err="1" smtClean="0"/>
              <a:t>respi</a:t>
            </a:r>
            <a:endParaRPr lang="fr-FR" dirty="0" smtClean="0"/>
          </a:p>
          <a:p>
            <a:r>
              <a:rPr lang="fr-FR" dirty="0" smtClean="0"/>
              <a:t>Coordination </a:t>
            </a:r>
            <a:r>
              <a:rPr lang="fr-FR" dirty="0" err="1" smtClean="0"/>
              <a:t>occulo</a:t>
            </a:r>
            <a:r>
              <a:rPr lang="fr-FR" dirty="0" smtClean="0"/>
              <a:t> manuelle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0E1A8-2B7C-064D-BFEE-21E7FDA1DC2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025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Fréquence cardiaque,</a:t>
            </a:r>
          </a:p>
          <a:p>
            <a:r>
              <a:rPr lang="fr-FR" dirty="0" err="1" smtClean="0"/>
              <a:t>Kinect</a:t>
            </a:r>
            <a:endParaRPr lang="fr-FR" dirty="0" smtClean="0"/>
          </a:p>
          <a:p>
            <a:r>
              <a:rPr lang="fr-FR" dirty="0" smtClean="0"/>
              <a:t>Position bassin, pied</a:t>
            </a:r>
          </a:p>
          <a:p>
            <a:r>
              <a:rPr lang="fr-FR" dirty="0" smtClean="0"/>
              <a:t>Consigne assis ou debout</a:t>
            </a:r>
          </a:p>
          <a:p>
            <a:r>
              <a:rPr lang="fr-FR" dirty="0" smtClean="0"/>
              <a:t>Tonus musculaire ???</a:t>
            </a:r>
          </a:p>
          <a:p>
            <a:r>
              <a:rPr lang="fr-FR" dirty="0" smtClean="0"/>
              <a:t>Fréquence </a:t>
            </a:r>
            <a:r>
              <a:rPr lang="fr-FR" dirty="0" err="1" smtClean="0"/>
              <a:t>respi</a:t>
            </a:r>
            <a:endParaRPr lang="fr-FR" dirty="0" smtClean="0"/>
          </a:p>
          <a:p>
            <a:r>
              <a:rPr lang="fr-FR" dirty="0" smtClean="0"/>
              <a:t>Coordination </a:t>
            </a:r>
            <a:r>
              <a:rPr lang="fr-FR" dirty="0" err="1" smtClean="0"/>
              <a:t>occulo</a:t>
            </a:r>
            <a:r>
              <a:rPr lang="fr-FR" dirty="0" smtClean="0"/>
              <a:t> manuelle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0E1A8-2B7C-064D-BFEE-21E7FDA1DC2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02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Lausanne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0E1A8-2B7C-064D-BFEE-21E7FDA1DC2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94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2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35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61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D7C-191E-CA4D-BFB9-7F597DD5B3C5}" type="datetime1">
              <a:rPr lang="fr-FR" smtClean="0"/>
              <a:t>13/10/17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9429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58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54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35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72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34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15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51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99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07710-C274-3342-9A5F-86E9FE8048E0}" type="datetimeFigureOut">
              <a:rPr lang="fr-FR" smtClean="0"/>
              <a:t>13/10/17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B09AE-5D8A-8A43-B41C-C836D5B9EB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91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4" Type="http://schemas.openxmlformats.org/officeDocument/2006/relationships/video" Target="../media/media4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yncpsy" TargetMode="External"/><Relationship Id="rId4" Type="http://schemas.openxmlformats.org/officeDocument/2006/relationships/hyperlink" Target="https://github.com/ouphix/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hyperlink" Target="http://ruccs.rutgers.edu/~aleslie/Baron-Cohen%20Leslie%20&amp;%20Frith%201985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hyperlink" Target="http://affidesoi.limequery.net/" TargetMode="External"/><Relationship Id="rId7" Type="http://schemas.openxmlformats.org/officeDocument/2006/relationships/hyperlink" Target="https://ouphix.shinyapps.io/affiDeSoi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61.png"/><Relationship Id="rId6" Type="http://schemas.openxmlformats.org/officeDocument/2006/relationships/hyperlink" Target="http://chili.epfl.ch/cowriter" TargetMode="External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docs.autismresearchcentre.com/papers/2001_BCetal_adulteyes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journals.sagepub.com/doi/abs/10.1177/1948550611406138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3202026"/>
            <a:ext cx="9050937" cy="933450"/>
          </a:xfrm>
        </p:spPr>
        <p:txBody>
          <a:bodyPr>
            <a:noAutofit/>
          </a:bodyPr>
          <a:lstStyle/>
          <a:p>
            <a:r>
              <a:rPr lang="fr-FR" sz="3600" b="1" dirty="0"/>
              <a:t>PERSPECTIVES EN PSYCHIATRIE DE L'ANALYSE </a:t>
            </a:r>
            <a:r>
              <a:rPr lang="fr-FR" sz="3600" b="1" dirty="0" smtClean="0"/>
              <a:t/>
            </a:r>
            <a:br>
              <a:rPr lang="fr-FR" sz="3600" b="1" dirty="0" smtClean="0"/>
            </a:br>
            <a:r>
              <a:rPr lang="fr-FR" sz="3600" b="1" dirty="0" smtClean="0"/>
              <a:t>AUTOMATIQUE </a:t>
            </a:r>
            <a:r>
              <a:rPr lang="fr-FR" sz="3600" b="1" dirty="0"/>
              <a:t>DU SIGNAL SOCIAL 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354056" y="4825829"/>
            <a:ext cx="4557832" cy="1908924"/>
          </a:xfrm>
        </p:spPr>
        <p:txBody>
          <a:bodyPr>
            <a:noAutofit/>
          </a:bodyPr>
          <a:lstStyle/>
          <a:p>
            <a:pPr algn="r"/>
            <a:r>
              <a:rPr lang="fr-FR" sz="2400" b="1" dirty="0" smtClean="0"/>
              <a:t>Thomas GARGOT</a:t>
            </a:r>
          </a:p>
          <a:p>
            <a:pPr algn="r"/>
            <a:r>
              <a:rPr lang="fr-FR" sz="2400" b="1" dirty="0" smtClean="0"/>
              <a:t>Thèse de médecine</a:t>
            </a:r>
          </a:p>
          <a:p>
            <a:pPr algn="r"/>
            <a:r>
              <a:rPr lang="fr-FR" sz="1800" b="1" dirty="0" smtClean="0"/>
              <a:t>Président : Pr Bruno </a:t>
            </a:r>
            <a:r>
              <a:rPr lang="fr-FR" sz="1800" b="1" dirty="0" err="1" smtClean="0"/>
              <a:t>Falissard</a:t>
            </a:r>
            <a:endParaRPr lang="fr-FR" sz="1800" b="1" dirty="0" smtClean="0"/>
          </a:p>
          <a:p>
            <a:pPr algn="r"/>
            <a:r>
              <a:rPr lang="fr-FR" sz="1800" dirty="0" smtClean="0"/>
              <a:t>Directeur </a:t>
            </a:r>
            <a:r>
              <a:rPr lang="fr-FR" sz="1800" dirty="0"/>
              <a:t>: </a:t>
            </a:r>
            <a:r>
              <a:rPr lang="fr-FR" sz="1800" dirty="0" smtClean="0"/>
              <a:t>Pr David Cohen</a:t>
            </a:r>
          </a:p>
          <a:p>
            <a:pPr algn="r"/>
            <a:r>
              <a:rPr lang="fr-FR" sz="1800" dirty="0" smtClean="0"/>
              <a:t>Jury : Pr </a:t>
            </a:r>
            <a:r>
              <a:rPr lang="fr-FR" sz="1800" dirty="0" err="1" smtClean="0"/>
              <a:t>Sarfati</a:t>
            </a:r>
            <a:r>
              <a:rPr lang="fr-FR" sz="1800" dirty="0" smtClean="0"/>
              <a:t>, Dr Paul Roux</a:t>
            </a:r>
            <a:endParaRPr lang="fr-FR" sz="1800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6886577" y="2539998"/>
            <a:ext cx="2257423" cy="451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663366"/>
              </a:buClr>
            </a:pPr>
            <a:r>
              <a:rPr lang="fr-FR" sz="1800" dirty="0" smtClean="0">
                <a:solidFill>
                  <a:prstClr val="black">
                    <a:tint val="75000"/>
                  </a:prstClr>
                </a:solidFill>
                <a:latin typeface="Rockwell"/>
              </a:rPr>
              <a:t>Le 12 octobre 2017</a:t>
            </a:r>
          </a:p>
          <a:p>
            <a:pPr>
              <a:buClr>
                <a:srgbClr val="663366"/>
              </a:buClr>
            </a:pPr>
            <a:endParaRPr lang="fr-FR" sz="1800" dirty="0">
              <a:solidFill>
                <a:prstClr val="black">
                  <a:tint val="75000"/>
                </a:prstClr>
              </a:solidFill>
              <a:latin typeface="Rockwell"/>
            </a:endParaRPr>
          </a:p>
          <a:p>
            <a:pPr>
              <a:buClr>
                <a:srgbClr val="663366"/>
              </a:buClr>
            </a:pPr>
            <a:endParaRPr lang="fr-FR" sz="1800" dirty="0">
              <a:solidFill>
                <a:prstClr val="black">
                  <a:tint val="75000"/>
                </a:prstClr>
              </a:solidFill>
              <a:latin typeface="Rockwell"/>
            </a:endParaRPr>
          </a:p>
          <a:p>
            <a:pPr>
              <a:buClr>
                <a:srgbClr val="663366"/>
              </a:buClr>
            </a:pPr>
            <a:endParaRPr lang="fr-FR" sz="1800" dirty="0">
              <a:solidFill>
                <a:prstClr val="black">
                  <a:tint val="75000"/>
                </a:prstClr>
              </a:solidFill>
              <a:latin typeface="Rockwell"/>
            </a:endParaRPr>
          </a:p>
        </p:txBody>
      </p:sp>
      <p:pic>
        <p:nvPicPr>
          <p:cNvPr id="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6608"/>
            <a:ext cx="1519644" cy="1883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82" y="677784"/>
            <a:ext cx="2123440" cy="160585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996" y="808055"/>
            <a:ext cx="1475581" cy="14755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993" y="1033667"/>
            <a:ext cx="1913944" cy="1119698"/>
          </a:xfrm>
          <a:prstGeom prst="rect">
            <a:avLst/>
          </a:prstGeom>
        </p:spPr>
      </p:pic>
      <p:pic>
        <p:nvPicPr>
          <p:cNvPr id="11" name="Picture 8" descr="Image result for paris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99" y="4798723"/>
            <a:ext cx="1498981" cy="7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aboratoire chart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7" y="5801813"/>
            <a:ext cx="988075" cy="10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/>
          <p:cNvPicPr>
            <a:picLocks noChangeAspect="1"/>
          </p:cNvPicPr>
          <p:nvPr/>
        </p:nvPicPr>
        <p:blipFill rotWithShape="1">
          <a:blip r:embed="rId8"/>
          <a:srcRect t="18862"/>
          <a:stretch/>
        </p:blipFill>
        <p:spPr>
          <a:xfrm>
            <a:off x="1242242" y="6378212"/>
            <a:ext cx="2855640" cy="3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7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551"/>
            <a:ext cx="8229600" cy="1143000"/>
          </a:xfrm>
        </p:spPr>
        <p:txBody>
          <a:bodyPr/>
          <a:lstStyle/>
          <a:p>
            <a:r>
              <a:rPr lang="fr-FR" dirty="0" smtClean="0"/>
              <a:t>Synchronie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159"/>
            <a:ext cx="9144000" cy="55044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333" y="6478009"/>
            <a:ext cx="204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Ramseyer</a:t>
            </a:r>
            <a:r>
              <a:rPr lang="tr-TR" dirty="0"/>
              <a:t>, F. (</a:t>
            </a:r>
            <a:r>
              <a:rPr lang="tr-TR" dirty="0" smtClean="0"/>
              <a:t>2011)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14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92540" y="2836788"/>
            <a:ext cx="1711417" cy="1792950"/>
          </a:xfrm>
          <a:prstGeom prst="rect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/>
              <a:t>Empathie</a:t>
            </a:r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064828" y="2839176"/>
            <a:ext cx="1711417" cy="1792950"/>
          </a:xfrm>
          <a:prstGeom prst="rect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smtClean="0"/>
              <a:t>Imitation</a:t>
            </a:r>
            <a:endParaRPr lang="en-GB" sz="2000"/>
          </a:p>
        </p:txBody>
      </p:sp>
      <p:sp>
        <p:nvSpPr>
          <p:cNvPr id="7" name="Rectangle 6"/>
          <p:cNvSpPr/>
          <p:nvPr/>
        </p:nvSpPr>
        <p:spPr>
          <a:xfrm>
            <a:off x="6662264" y="2816820"/>
            <a:ext cx="1711417" cy="1792950"/>
          </a:xfrm>
          <a:prstGeom prst="rect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/>
              <a:t>Synchronie</a:t>
            </a:r>
            <a:endParaRPr lang="en-GB" sz="2000" dirty="0"/>
          </a:p>
        </p:txBody>
      </p:sp>
      <p:sp>
        <p:nvSpPr>
          <p:cNvPr id="8" name="Double flèche horizontale 7"/>
          <p:cNvSpPr/>
          <p:nvPr/>
        </p:nvSpPr>
        <p:spPr>
          <a:xfrm>
            <a:off x="3303478" y="3491721"/>
            <a:ext cx="656177" cy="474481"/>
          </a:xfrm>
          <a:prstGeom prst="leftRightArrow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uble flèche horizontale 8"/>
          <p:cNvSpPr/>
          <p:nvPr/>
        </p:nvSpPr>
        <p:spPr>
          <a:xfrm>
            <a:off x="5881591" y="3481193"/>
            <a:ext cx="656177" cy="474481"/>
          </a:xfrm>
          <a:prstGeom prst="leftRightArrow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1838"/>
          <a:stretch/>
        </p:blipFill>
        <p:spPr>
          <a:xfrm>
            <a:off x="75108" y="1269287"/>
            <a:ext cx="3989720" cy="1364487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6103" y="4891872"/>
            <a:ext cx="2424229" cy="1601763"/>
          </a:xfrm>
          <a:prstGeom prst="rect">
            <a:avLst/>
          </a:prstGeom>
        </p:spPr>
      </p:pic>
      <p:pic>
        <p:nvPicPr>
          <p:cNvPr id="12" name="t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401" t="11642" r="9559" b="11178"/>
          <a:stretch/>
        </p:blipFill>
        <p:spPr>
          <a:xfrm>
            <a:off x="4265950" y="6922"/>
            <a:ext cx="4908050" cy="26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1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40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yssync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78402" y="3555961"/>
            <a:ext cx="5875732" cy="3302039"/>
          </a:xfrm>
          <a:prstGeom prst="rect">
            <a:avLst/>
          </a:prstGeom>
        </p:spPr>
      </p:pic>
      <p:pic>
        <p:nvPicPr>
          <p:cNvPr id="5" name="dyssync_3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158132" cy="34607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968" y="6093966"/>
            <a:ext cx="2844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StevenStrogatz_2004</a:t>
            </a:r>
          </a:p>
        </p:txBody>
      </p:sp>
    </p:spTree>
    <p:extLst>
      <p:ext uri="{BB962C8B-B14F-4D97-AF65-F5344CB8AC3E}">
        <p14:creationId xmlns:p14="http://schemas.microsoft.com/office/powerpoint/2010/main" val="295939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64545"/>
            <a:ext cx="8229600" cy="3961618"/>
          </a:xfrm>
        </p:spPr>
        <p:txBody>
          <a:bodyPr/>
          <a:lstStyle/>
          <a:p>
            <a:r>
              <a:rPr lang="fr-FR" dirty="0" smtClean="0"/>
              <a:t>L’imitation/synchronisation pourrait être un signe de relation sociale de qualité</a:t>
            </a:r>
          </a:p>
          <a:p>
            <a:r>
              <a:rPr lang="fr-FR" b="1" dirty="0" smtClean="0"/>
              <a:t>La synchronisation peut être extraite sur des vidéos d’interactions</a:t>
            </a:r>
          </a:p>
          <a:p>
            <a:r>
              <a:rPr lang="fr-FR" dirty="0" smtClean="0"/>
              <a:t>D’autres signaux peuvent être extraits automatiquement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584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09442"/>
            <a:ext cx="8950517" cy="4525963"/>
          </a:xfrm>
        </p:spPr>
        <p:txBody>
          <a:bodyPr/>
          <a:lstStyle/>
          <a:p>
            <a:r>
              <a:rPr lang="fr-FR" dirty="0" smtClean="0"/>
              <a:t>Etude de la réponse au conflits dans des relation adolescent-parents selon différents profils d’attachements </a:t>
            </a:r>
          </a:p>
          <a:p>
            <a:pPr marL="0" indent="0">
              <a:buNone/>
            </a:pPr>
            <a:r>
              <a:rPr lang="fr-FR" dirty="0" smtClean="0"/>
              <a:t>(Et. </a:t>
            </a:r>
            <a:r>
              <a:rPr lang="fr-FR" dirty="0" err="1" smtClean="0"/>
              <a:t>Monrado</a:t>
            </a:r>
            <a:r>
              <a:rPr lang="fr-FR" dirty="0" smtClean="0"/>
              <a:t>, Dr </a:t>
            </a:r>
            <a:r>
              <a:rPr lang="fr-FR" dirty="0" err="1" smtClean="0"/>
              <a:t>Coady-Vulliez</a:t>
            </a:r>
            <a:r>
              <a:rPr lang="fr-FR" dirty="0" smtClean="0"/>
              <a:t>, Besançon)</a:t>
            </a: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3372424"/>
            <a:ext cx="7535382" cy="1841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N=34 dyades</a:t>
            </a:r>
          </a:p>
          <a:p>
            <a:r>
              <a:rPr lang="fr-FR" dirty="0" smtClean="0"/>
              <a:t>76 % de filles, m = 15 ans (DS : 2,0)</a:t>
            </a:r>
          </a:p>
          <a:p>
            <a:r>
              <a:rPr lang="fr-FR" dirty="0" smtClean="0"/>
              <a:t>   82% de mères</a:t>
            </a:r>
            <a:endParaRPr lang="fr-FR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69878" y="5554663"/>
            <a:ext cx="42122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/>
              <a:t>34 vidéos de 15 min</a:t>
            </a:r>
          </a:p>
          <a:p>
            <a:pPr algn="l"/>
            <a:r>
              <a:rPr lang="fr-FR" dirty="0" smtClean="0"/>
              <a:t>- 5 min absence de conflit</a:t>
            </a:r>
          </a:p>
          <a:p>
            <a:pPr algn="l"/>
            <a:r>
              <a:rPr lang="fr-FR" dirty="0" smtClean="0"/>
              <a:t>- 10 min de conflit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545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04" y="115442"/>
            <a:ext cx="4559018" cy="369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5778" y="3189112"/>
            <a:ext cx="5233215" cy="38745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295204" y="5437216"/>
            <a:ext cx="42122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b="1" dirty="0" smtClean="0"/>
              <a:t>Pas déprimés</a:t>
            </a:r>
          </a:p>
          <a:p>
            <a:pPr algn="l"/>
            <a:r>
              <a:rPr lang="fr-FR" sz="2800" b="1" dirty="0" smtClean="0"/>
              <a:t>Peu anxieux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8833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5"/>
          <a:srcRect t="20349" r="21617" b="1356"/>
          <a:stretch/>
        </p:blipFill>
        <p:spPr>
          <a:xfrm>
            <a:off x="0" y="1488506"/>
            <a:ext cx="6956576" cy="5369494"/>
          </a:xfrm>
          <a:prstGeom prst="rect">
            <a:avLst/>
          </a:prstGeom>
        </p:spPr>
      </p:pic>
      <p:pic>
        <p:nvPicPr>
          <p:cNvPr id="48" name="EPA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7323" y="520088"/>
            <a:ext cx="2520000" cy="1416393"/>
          </a:xfrm>
          <a:prstGeom prst="rect">
            <a:avLst/>
          </a:prstGeom>
        </p:spPr>
      </p:pic>
      <p:pic>
        <p:nvPicPr>
          <p:cNvPr id="49" name="EPA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7323" y="2378288"/>
            <a:ext cx="2520000" cy="1416393"/>
          </a:xfrm>
          <a:prstGeom prst="rect">
            <a:avLst/>
          </a:prstGeom>
        </p:spPr>
      </p:pic>
      <p:grpSp>
        <p:nvGrpSpPr>
          <p:cNvPr id="41" name="Grouper 40"/>
          <p:cNvGrpSpPr/>
          <p:nvPr/>
        </p:nvGrpSpPr>
        <p:grpSpPr>
          <a:xfrm>
            <a:off x="5779559" y="97380"/>
            <a:ext cx="3262432" cy="2254160"/>
            <a:chOff x="4146204" y="1779054"/>
            <a:chExt cx="5516401" cy="3340443"/>
          </a:xfrm>
        </p:grpSpPr>
        <p:sp>
          <p:nvSpPr>
            <p:cNvPr id="32" name="ZoneTexte 31"/>
            <p:cNvSpPr txBox="1"/>
            <p:nvPr/>
          </p:nvSpPr>
          <p:spPr>
            <a:xfrm>
              <a:off x="4428734" y="1779054"/>
              <a:ext cx="4859517" cy="547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 smtClean="0">
                  <a:latin typeface="Abadi MT Condensed Extra Bold"/>
                  <a:cs typeface="Abadi MT Condensed Extra Bold"/>
                </a:rPr>
                <a:t>Example on a conflict video</a:t>
              </a:r>
              <a:endParaRPr lang="en-GB" u="sng" dirty="0">
                <a:latin typeface="Abadi MT Condensed Extra Bold"/>
                <a:cs typeface="Abadi MT Condensed Extra Bold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4146204" y="4572183"/>
              <a:ext cx="5516401" cy="547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Abadi MT Condensed Extra Bold"/>
                  <a:cs typeface="Abadi MT Condensed Extra Bold"/>
                </a:rPr>
                <a:t>Participant zone segmentation</a:t>
              </a:r>
              <a:endParaRPr lang="en-GB" dirty="0">
                <a:latin typeface="Abadi MT Condensed Extra Bold"/>
                <a:cs typeface="Abadi MT Condensed Extra Bold"/>
              </a:endParaRPr>
            </a:p>
          </p:txBody>
        </p:sp>
        <p:sp>
          <p:nvSpPr>
            <p:cNvPr id="38" name="Sourire 37"/>
            <p:cNvSpPr/>
            <p:nvPr/>
          </p:nvSpPr>
          <p:spPr>
            <a:xfrm>
              <a:off x="5680294" y="2475151"/>
              <a:ext cx="720000" cy="640181"/>
            </a:xfrm>
            <a:prstGeom prst="smileyFace">
              <a:avLst/>
            </a:prstGeom>
            <a:solidFill>
              <a:srgbClr val="A3C4FF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Sourire 44"/>
          <p:cNvSpPr/>
          <p:nvPr/>
        </p:nvSpPr>
        <p:spPr>
          <a:xfrm>
            <a:off x="8082865" y="594132"/>
            <a:ext cx="432000" cy="43200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Sourire 86"/>
          <p:cNvSpPr/>
          <p:nvPr/>
        </p:nvSpPr>
        <p:spPr>
          <a:xfrm>
            <a:off x="6686829" y="2402852"/>
            <a:ext cx="425812" cy="432000"/>
          </a:xfrm>
          <a:prstGeom prst="smileyFace">
            <a:avLst/>
          </a:prstGeom>
          <a:solidFill>
            <a:srgbClr val="A3C4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Sourire 74"/>
          <p:cNvSpPr/>
          <p:nvPr/>
        </p:nvSpPr>
        <p:spPr>
          <a:xfrm>
            <a:off x="8105613" y="2421080"/>
            <a:ext cx="432000" cy="432000"/>
          </a:xfrm>
          <a:prstGeom prst="smileyFace">
            <a:avLst>
              <a:gd name="adj" fmla="val 193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7663359" y="2378287"/>
            <a:ext cx="1132801" cy="1416393"/>
          </a:xfrm>
          <a:prstGeom prst="rect">
            <a:avLst/>
          </a:prstGeom>
          <a:solidFill>
            <a:srgbClr val="3366FF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680" y="1488506"/>
            <a:ext cx="2291805" cy="16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8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500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video>
              <p:cMediaNode vol="80000">
                <p:cTn id="24" repeatCount="indefinite" fill="remove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350" y="452543"/>
            <a:ext cx="6595081" cy="31406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93" y="3056473"/>
            <a:ext cx="5818438" cy="10873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989604"/>
            <a:ext cx="5225585" cy="403795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409" y="4854921"/>
            <a:ext cx="1406735" cy="4937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411" y="3904996"/>
            <a:ext cx="703043" cy="70304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411" y="3056473"/>
            <a:ext cx="470455" cy="7350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318" y="4802911"/>
            <a:ext cx="667959" cy="59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3"/>
          <p:cNvGrpSpPr/>
          <p:nvPr/>
        </p:nvGrpSpPr>
        <p:grpSpPr>
          <a:xfrm>
            <a:off x="1" y="129874"/>
            <a:ext cx="6638374" cy="3766308"/>
            <a:chOff x="0" y="0"/>
            <a:chExt cx="3781425" cy="233680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781425" cy="2336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Connecteur droit avec flèche 5"/>
            <p:cNvCxnSpPr/>
            <p:nvPr/>
          </p:nvCxnSpPr>
          <p:spPr>
            <a:xfrm>
              <a:off x="711835" y="807085"/>
              <a:ext cx="8001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>
              <a:off x="1706245" y="807085"/>
              <a:ext cx="16002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 de texte 36"/>
            <p:cNvSpPr txBox="1"/>
            <p:nvPr/>
          </p:nvSpPr>
          <p:spPr>
            <a:xfrm>
              <a:off x="714815" y="464184"/>
              <a:ext cx="901700" cy="278765"/>
            </a:xfrm>
            <a:prstGeom prst="rect">
              <a:avLst/>
            </a:prstGeom>
            <a:solidFill>
              <a:srgbClr val="CCFFCC">
                <a:alpha val="7300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2400" b="1" dirty="0">
                  <a:effectLst/>
                  <a:ea typeface="ＭＳ 明朝"/>
                  <a:cs typeface="Times New Roman"/>
                </a:rPr>
                <a:t>No Conflict</a:t>
              </a:r>
              <a:endParaRPr lang="fr-FR" sz="2400" b="1" dirty="0">
                <a:effectLst/>
                <a:ea typeface="ＭＳ 明朝"/>
                <a:cs typeface="Times New Roman"/>
              </a:endParaRPr>
            </a:p>
          </p:txBody>
        </p:sp>
        <p:sp>
          <p:nvSpPr>
            <p:cNvPr id="9" name="Zone de texte 37"/>
            <p:cNvSpPr txBox="1"/>
            <p:nvPr/>
          </p:nvSpPr>
          <p:spPr>
            <a:xfrm>
              <a:off x="1934845" y="457200"/>
              <a:ext cx="1095375" cy="285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2400" b="1" dirty="0">
                  <a:effectLst/>
                  <a:ea typeface="ＭＳ 明朝"/>
                  <a:cs typeface="Times New Roman"/>
                </a:rPr>
                <a:t>Conflict</a:t>
              </a:r>
              <a:endParaRPr lang="fr-FR" sz="2400" b="1" dirty="0">
                <a:effectLst/>
                <a:ea typeface="ＭＳ 明朝"/>
                <a:cs typeface="Times New Roman"/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474" y="2870756"/>
            <a:ext cx="5472325" cy="42286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703" y="4964777"/>
            <a:ext cx="702773" cy="6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0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22268" r="26666" b="3658"/>
          <a:stretch/>
        </p:blipFill>
        <p:spPr>
          <a:xfrm>
            <a:off x="135029" y="274638"/>
            <a:ext cx="8526556" cy="66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2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7458" t="22511" r="81640" b="63393"/>
          <a:stretch/>
        </p:blipFill>
        <p:spPr>
          <a:xfrm>
            <a:off x="115459" y="1881589"/>
            <a:ext cx="1248498" cy="124730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59" y="274638"/>
            <a:ext cx="9192696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Mesure en psychiatrie et psychothérapie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48167" y="1640405"/>
            <a:ext cx="6995833" cy="4359039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fr-FR" dirty="0" smtClean="0"/>
              <a:t>Pas de marqueur objectif / Examens complémentaires</a:t>
            </a:r>
          </a:p>
          <a:p>
            <a:pPr lvl="1"/>
            <a:r>
              <a:rPr lang="fr-FR" dirty="0" smtClean="0"/>
              <a:t>Evaluation faite en interaction avec un psychiatre</a:t>
            </a:r>
          </a:p>
          <a:p>
            <a:pPr lvl="1"/>
            <a:r>
              <a:rPr lang="fr-FR" dirty="0" smtClean="0"/>
              <a:t>Ecole et courants épistémologiques différents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/>
              <a:t>Méthode d’évaluation :</a:t>
            </a:r>
          </a:p>
          <a:p>
            <a:pPr lvl="1"/>
            <a:r>
              <a:rPr lang="fr-FR" dirty="0" smtClean="0"/>
              <a:t>Cotation d’entretiens systématique (fastidieuse) </a:t>
            </a:r>
          </a:p>
          <a:p>
            <a:pPr lvl="1"/>
            <a:r>
              <a:rPr lang="fr-FR" dirty="0" smtClean="0"/>
              <a:t>Psychométrie : Médecine factuelle, peu utilisés</a:t>
            </a:r>
            <a:endParaRPr lang="fr-FR" dirty="0"/>
          </a:p>
          <a:p>
            <a:pPr lvl="1"/>
            <a:r>
              <a:rPr lang="fr-FR" dirty="0"/>
              <a:t>Manque </a:t>
            </a:r>
            <a:r>
              <a:rPr lang="fr-FR" dirty="0" smtClean="0"/>
              <a:t>d’évaluation</a:t>
            </a:r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680156" y="6193198"/>
            <a:ext cx="516670" cy="3676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courbée vers la gauche 6"/>
          <p:cNvSpPr/>
          <p:nvPr/>
        </p:nvSpPr>
        <p:spPr>
          <a:xfrm>
            <a:off x="1363957" y="2618546"/>
            <a:ext cx="784210" cy="3205428"/>
          </a:xfrm>
          <a:prstGeom prst="curvedLeftArrow">
            <a:avLst>
              <a:gd name="adj1" fmla="val 50000"/>
              <a:gd name="adj2" fmla="val 74186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63957" y="3547018"/>
            <a:ext cx="5745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fr-F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196826" y="6165157"/>
            <a:ext cx="71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b="1" dirty="0"/>
              <a:t>Mesure automatisée </a:t>
            </a:r>
            <a:r>
              <a:rPr lang="fr-FR" b="1" dirty="0" smtClean="0"/>
              <a:t>du comportement et des capacités d’interaction</a:t>
            </a:r>
            <a:endParaRPr lang="fr-FR" b="1" dirty="0"/>
          </a:p>
        </p:txBody>
      </p:sp>
      <p:sp>
        <p:nvSpPr>
          <p:cNvPr id="10" name="Flèche vers la droite 9"/>
          <p:cNvSpPr/>
          <p:nvPr/>
        </p:nvSpPr>
        <p:spPr>
          <a:xfrm>
            <a:off x="2407032" y="5631790"/>
            <a:ext cx="516670" cy="3676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7458" t="51043" r="81640" b="35053"/>
          <a:stretch/>
        </p:blipFill>
        <p:spPr>
          <a:xfrm>
            <a:off x="115459" y="4232553"/>
            <a:ext cx="1248498" cy="123027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7458" t="65146" r="81640" b="21150"/>
          <a:stretch/>
        </p:blipFill>
        <p:spPr>
          <a:xfrm>
            <a:off x="115459" y="5586862"/>
            <a:ext cx="1248498" cy="121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1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5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2219"/>
            <a:ext cx="8229600" cy="1143000"/>
          </a:xfrm>
        </p:spPr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72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5445935"/>
            <a:ext cx="926865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synchronie n’est pas un score aléatoire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9969"/>
            <a:ext cx="7879461" cy="50790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èche vers la droite 5"/>
          <p:cNvSpPr/>
          <p:nvPr/>
        </p:nvSpPr>
        <p:spPr>
          <a:xfrm>
            <a:off x="6684381" y="4739271"/>
            <a:ext cx="493277" cy="3778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/>
              <a:t>34</a:t>
            </a:r>
            <a:endParaRPr lang="fr-FR" sz="1400" b="1" dirty="0"/>
          </a:p>
        </p:txBody>
      </p:sp>
      <p:sp>
        <p:nvSpPr>
          <p:cNvPr id="7" name="Flèche vers la droite 6"/>
          <p:cNvSpPr/>
          <p:nvPr/>
        </p:nvSpPr>
        <p:spPr>
          <a:xfrm>
            <a:off x="1116861" y="4739271"/>
            <a:ext cx="493277" cy="3778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/>
              <a:t>1</a:t>
            </a:r>
            <a:endParaRPr lang="fr-FR" sz="1400" b="1" dirty="0"/>
          </a:p>
        </p:txBody>
      </p:sp>
      <p:sp>
        <p:nvSpPr>
          <p:cNvPr id="8" name="Flèche vers la droite 7"/>
          <p:cNvSpPr/>
          <p:nvPr/>
        </p:nvSpPr>
        <p:spPr>
          <a:xfrm>
            <a:off x="1600080" y="4734226"/>
            <a:ext cx="493277" cy="3778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435505" y="1664893"/>
            <a:ext cx="170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Quantités de mouvements brutes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435505" y="3601162"/>
            <a:ext cx="170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Quantités de mouvements randomisées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933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ootstra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8738"/>
            <a:ext cx="9144000" cy="68580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63403" y="6186021"/>
            <a:ext cx="1699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rgbClr val="A6A6A6"/>
                </a:solidFill>
              </a:rPr>
              <a:t>Tirard, 2012</a:t>
            </a:r>
            <a:endParaRPr lang="fr-FR" sz="2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13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38174" cy="354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8174" y="0"/>
            <a:ext cx="4705826" cy="361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19" y="3155591"/>
            <a:ext cx="4236455" cy="370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8378" y="3155591"/>
            <a:ext cx="4465622" cy="3702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06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64545"/>
            <a:ext cx="8229600" cy="3961618"/>
          </a:xfrm>
        </p:spPr>
        <p:txBody>
          <a:bodyPr/>
          <a:lstStyle/>
          <a:p>
            <a:r>
              <a:rPr lang="fr-FR" dirty="0" smtClean="0"/>
              <a:t>L’imitation/synchronisation pourrait être un signe de relation sociale de qualité</a:t>
            </a:r>
          </a:p>
          <a:p>
            <a:r>
              <a:rPr lang="fr-FR" dirty="0" smtClean="0"/>
              <a:t>La synchronisation peut être extraite sur des vidéos d’interactions</a:t>
            </a:r>
          </a:p>
          <a:p>
            <a:r>
              <a:rPr lang="fr-FR" b="1" dirty="0" smtClean="0"/>
              <a:t>D’autres signaux peuvent être extraits automatiquement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409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0981" y="1798035"/>
            <a:ext cx="5896181" cy="3692842"/>
          </a:xfrm>
          <a:prstGeom prst="rect">
            <a:avLst/>
          </a:prstGeom>
        </p:spPr>
      </p:pic>
      <p:sp>
        <p:nvSpPr>
          <p:cNvPr id="6" name="Flèche vers la droite 5"/>
          <p:cNvSpPr/>
          <p:nvPr/>
        </p:nvSpPr>
        <p:spPr>
          <a:xfrm rot="1980000">
            <a:off x="3273436" y="3287320"/>
            <a:ext cx="2151875" cy="507655"/>
          </a:xfrm>
          <a:prstGeom prst="rightArrow">
            <a:avLst/>
          </a:prstGeom>
          <a:solidFill>
            <a:srgbClr val="FFFF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FF0A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980231" y="1772986"/>
            <a:ext cx="1869663" cy="190994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Double flèche horizontale 7"/>
          <p:cNvSpPr/>
          <p:nvPr/>
        </p:nvSpPr>
        <p:spPr>
          <a:xfrm>
            <a:off x="4249696" y="2765789"/>
            <a:ext cx="1046208" cy="611429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114753" y="3100330"/>
            <a:ext cx="441168" cy="245088"/>
          </a:xfrm>
          <a:prstGeom prst="rect">
            <a:avLst/>
          </a:prstGeom>
          <a:solidFill>
            <a:srgbClr val="FFFF0A">
              <a:alpha val="4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00"/>
              </a:solidFill>
            </a:endParaRPr>
          </a:p>
        </p:txBody>
      </p:sp>
      <p:grpSp>
        <p:nvGrpSpPr>
          <p:cNvPr id="11" name="Grouper 10"/>
          <p:cNvGrpSpPr/>
          <p:nvPr/>
        </p:nvGrpSpPr>
        <p:grpSpPr>
          <a:xfrm>
            <a:off x="2473280" y="1424364"/>
            <a:ext cx="4291615" cy="542224"/>
            <a:chOff x="4743753" y="2479646"/>
            <a:chExt cx="4291615" cy="542224"/>
          </a:xfrm>
        </p:grpSpPr>
        <p:grpSp>
          <p:nvGrpSpPr>
            <p:cNvPr id="5" name="Grouper 4"/>
            <p:cNvGrpSpPr/>
            <p:nvPr/>
          </p:nvGrpSpPr>
          <p:grpSpPr>
            <a:xfrm>
              <a:off x="4743753" y="2479646"/>
              <a:ext cx="4291615" cy="542224"/>
              <a:chOff x="2459644" y="1120110"/>
              <a:chExt cx="4291615" cy="54222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589893" y="1120110"/>
                <a:ext cx="4031101" cy="221169"/>
              </a:xfrm>
              <a:prstGeom prst="rect">
                <a:avLst/>
              </a:prstGeom>
              <a:solidFill>
                <a:srgbClr val="FFFF0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 vers la droite 15"/>
              <p:cNvSpPr/>
              <p:nvPr/>
            </p:nvSpPr>
            <p:spPr>
              <a:xfrm rot="16200000" flipH="1">
                <a:off x="6226321" y="1137394"/>
                <a:ext cx="542221" cy="507655"/>
              </a:xfrm>
              <a:prstGeom prst="rightArrow">
                <a:avLst/>
              </a:prstGeom>
              <a:solidFill>
                <a:srgbClr val="FFFF0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FFFF0A"/>
                    </a:solidFill>
                  </a:ln>
                  <a:solidFill>
                    <a:srgbClr val="FFFF00"/>
                  </a:solidFill>
                </a:endParaRPr>
              </a:p>
            </p:txBody>
          </p:sp>
          <p:sp>
            <p:nvSpPr>
              <p:cNvPr id="15" name="Flèche vers la droite 14"/>
              <p:cNvSpPr/>
              <p:nvPr/>
            </p:nvSpPr>
            <p:spPr>
              <a:xfrm rot="16200000" flipH="1">
                <a:off x="2442360" y="1137395"/>
                <a:ext cx="542223" cy="507655"/>
              </a:xfrm>
              <a:prstGeom prst="rightArrow">
                <a:avLst/>
              </a:prstGeom>
              <a:solidFill>
                <a:srgbClr val="FFFF0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FFFF0A"/>
                    </a:solidFill>
                  </a:ln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4990991" y="2481826"/>
              <a:ext cx="520833" cy="218989"/>
            </a:xfrm>
            <a:prstGeom prst="rect">
              <a:avLst/>
            </a:prstGeom>
            <a:solidFill>
              <a:srgbClr val="FFFF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>
              <a:spLocks/>
            </p:cNvSpPr>
            <p:nvPr/>
          </p:nvSpPr>
          <p:spPr>
            <a:xfrm>
              <a:off x="8384270" y="2479646"/>
              <a:ext cx="520833" cy="216000"/>
            </a:xfrm>
            <a:prstGeom prst="rect">
              <a:avLst/>
            </a:prstGeom>
            <a:solidFill>
              <a:srgbClr val="FFFF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65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837"/>
          <a:stretch/>
        </p:blipFill>
        <p:spPr bwMode="auto">
          <a:xfrm>
            <a:off x="606113" y="2178975"/>
            <a:ext cx="7821737" cy="2788069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51222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64545"/>
            <a:ext cx="8229600" cy="3961618"/>
          </a:xfrm>
        </p:spPr>
        <p:txBody>
          <a:bodyPr/>
          <a:lstStyle/>
          <a:p>
            <a:r>
              <a:rPr lang="fr-FR" dirty="0" smtClean="0"/>
              <a:t>L’imitation/synchronisation pourrait être un signe de relation sociale de qualité et empathique</a:t>
            </a:r>
          </a:p>
          <a:p>
            <a:r>
              <a:rPr lang="fr-FR" dirty="0" smtClean="0"/>
              <a:t>La synchronisation peut être extraite sur des vidéos d’interactions</a:t>
            </a:r>
          </a:p>
          <a:p>
            <a:r>
              <a:rPr lang="fr-FR" dirty="0" smtClean="0"/>
              <a:t>D’autres signaux peuvent être extraits automatiquement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875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52" y="1417638"/>
            <a:ext cx="7602595" cy="38012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2032" y="6043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663366"/>
              </a:buClr>
            </a:pPr>
            <a:r>
              <a:rPr lang="fr-FR" dirty="0">
                <a:solidFill>
                  <a:prstClr val="black">
                    <a:tint val="75000"/>
                  </a:prstClr>
                </a:solidFill>
                <a:hlinkClick r:id="rId3"/>
              </a:rPr>
              <a:t>http://bit.ly/</a:t>
            </a:r>
            <a:r>
              <a:rPr lang="fr-FR" dirty="0" smtClean="0">
                <a:solidFill>
                  <a:prstClr val="black">
                    <a:tint val="75000"/>
                  </a:prstClr>
                </a:solidFill>
                <a:hlinkClick r:id="rId3"/>
              </a:rPr>
              <a:t>syncpsy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92032" y="6299632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fr-FR" u="sng" dirty="0">
                <a:hlinkClick r:id="rId4"/>
              </a:rPr>
              <a:t>https://github.com/ouphix/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781" y="5276050"/>
            <a:ext cx="703043" cy="703043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583327" y="6228098"/>
            <a:ext cx="4016768" cy="3617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dirty="0" err="1" smtClean="0">
                <a:solidFill>
                  <a:srgbClr val="0000FF"/>
                </a:solidFill>
              </a:rPr>
              <a:t>thomas_gargot@hotmail.com</a:t>
            </a:r>
            <a:endParaRPr lang="fr-FR" dirty="0">
              <a:solidFill>
                <a:srgbClr val="0000FF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618" y="5627572"/>
            <a:ext cx="638858" cy="6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1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b="59096"/>
          <a:stretch/>
        </p:blipFill>
        <p:spPr>
          <a:xfrm>
            <a:off x="2947503" y="1173997"/>
            <a:ext cx="3563591" cy="226560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b="38929"/>
          <a:stretch/>
        </p:blipFill>
        <p:spPr>
          <a:xfrm>
            <a:off x="2947503" y="1173996"/>
            <a:ext cx="3563591" cy="338263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b="19398"/>
          <a:stretch/>
        </p:blipFill>
        <p:spPr>
          <a:xfrm>
            <a:off x="2947503" y="1173997"/>
            <a:ext cx="3563591" cy="446439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03" y="1173996"/>
            <a:ext cx="3563591" cy="553883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100222"/>
            <a:ext cx="8229600" cy="1143000"/>
          </a:xfrm>
        </p:spPr>
        <p:txBody>
          <a:bodyPr/>
          <a:lstStyle/>
          <a:p>
            <a:r>
              <a:rPr lang="fr-FR" dirty="0" smtClean="0"/>
              <a:t>Théorie de l’esprit (</a:t>
            </a:r>
            <a:r>
              <a:rPr lang="fr-FR" dirty="0" err="1" smtClean="0"/>
              <a:t>ToM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b="78627"/>
          <a:stretch/>
        </p:blipFill>
        <p:spPr>
          <a:xfrm>
            <a:off x="2947503" y="1173997"/>
            <a:ext cx="3563591" cy="1183842"/>
          </a:xfrm>
          <a:prstGeom prst="rect">
            <a:avLst/>
          </a:prstGeom>
        </p:spPr>
      </p:pic>
      <p:sp>
        <p:nvSpPr>
          <p:cNvPr id="13" name="Rectangle 12">
            <a:hlinkClick r:id="rId3"/>
          </p:cNvPr>
          <p:cNvSpPr/>
          <p:nvPr/>
        </p:nvSpPr>
        <p:spPr>
          <a:xfrm>
            <a:off x="175667" y="61463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Baron-Cohen S, 1985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46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igure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224" y="1111134"/>
            <a:ext cx="8418018" cy="48918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4949" y="4644524"/>
            <a:ext cx="1483110" cy="72820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Signaux non verbaux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5738488" y="3499084"/>
            <a:ext cx="1483110" cy="20260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738487" y="3466715"/>
            <a:ext cx="1710185" cy="235561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561827" y="2086108"/>
            <a:ext cx="139931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Imitation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727500" y="2575535"/>
            <a:ext cx="12218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Synchronie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52598" y="3708742"/>
            <a:ext cx="190546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Mouvements corporels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950700" y="2167617"/>
            <a:ext cx="24979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Expressions faciales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824600" y="2778524"/>
            <a:ext cx="16671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Contact oculaire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738488" y="3710136"/>
            <a:ext cx="150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Prosodie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24600" y="4459858"/>
            <a:ext cx="150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Parole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714641" y="5334126"/>
            <a:ext cx="201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Signes verbaux</a:t>
            </a:r>
            <a:endParaRPr lang="fr-FR" b="1" dirty="0"/>
          </a:p>
        </p:txBody>
      </p:sp>
      <p:sp>
        <p:nvSpPr>
          <p:cNvPr id="14" name="Rectangle 13"/>
          <p:cNvSpPr/>
          <p:nvPr/>
        </p:nvSpPr>
        <p:spPr>
          <a:xfrm>
            <a:off x="5673903" y="3424855"/>
            <a:ext cx="1990049" cy="2838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185386" y="3106193"/>
            <a:ext cx="12218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Posture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9813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9470" r="39515" b="31226"/>
          <a:stretch/>
        </p:blipFill>
        <p:spPr>
          <a:xfrm>
            <a:off x="1644469" y="1079319"/>
            <a:ext cx="1417936" cy="1074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7237" r="29539" b="30395"/>
          <a:stretch/>
        </p:blipFill>
        <p:spPr>
          <a:xfrm>
            <a:off x="5774307" y="1795065"/>
            <a:ext cx="1273234" cy="12082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1" t="-1708" r="88451" b="72850"/>
          <a:stretch/>
        </p:blipFill>
        <p:spPr>
          <a:xfrm>
            <a:off x="4842254" y="4921859"/>
            <a:ext cx="1056023" cy="1229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3075" t="34243" r="33851"/>
          <a:stretch/>
        </p:blipFill>
        <p:spPr>
          <a:xfrm>
            <a:off x="7757827" y="3125078"/>
            <a:ext cx="1236466" cy="13382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0" y="4869253"/>
            <a:ext cx="3937000" cy="1143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72" y="2628770"/>
            <a:ext cx="3499556" cy="12283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703" y="4552707"/>
            <a:ext cx="1299590" cy="129959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2585303" y="47228"/>
            <a:ext cx="6420164" cy="1222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 smtClean="0"/>
              <a:t>Useful open science tools to do research in psychiatry</a:t>
            </a:r>
            <a:endParaRPr lang="en-GB" sz="3600" b="1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1394264" y="1996260"/>
            <a:ext cx="1979077" cy="744766"/>
          </a:xfrm>
        </p:spPr>
        <p:txBody>
          <a:bodyPr>
            <a:normAutofit/>
          </a:bodyPr>
          <a:lstStyle/>
          <a:p>
            <a:r>
              <a:rPr lang="en-GB" sz="2000" b="1" dirty="0" err="1"/>
              <a:t>Randomizer.org</a:t>
            </a:r>
            <a:r>
              <a:rPr lang="en-GB" sz="2000" b="1" dirty="0"/>
              <a:t> </a:t>
            </a:r>
            <a:endParaRPr lang="fr-FR" sz="20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994570" y="1970089"/>
            <a:ext cx="1737736" cy="749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Collect data : </a:t>
            </a:r>
          </a:p>
          <a:p>
            <a:r>
              <a:rPr lang="en-GB" sz="2000" dirty="0" err="1" smtClean="0"/>
              <a:t>Limesurvey</a:t>
            </a:r>
            <a:endParaRPr lang="fr-FR" sz="2000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682748" y="3660900"/>
            <a:ext cx="1690593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Analyse data</a:t>
            </a:r>
            <a:endParaRPr lang="fr-FR" sz="2000" b="1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5705895" y="3855283"/>
            <a:ext cx="1930801" cy="100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Share data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OSF and </a:t>
            </a:r>
          </a:p>
          <a:p>
            <a:r>
              <a:rPr lang="en-GB" sz="2000" dirty="0" err="1" smtClean="0"/>
              <a:t>GitHub</a:t>
            </a:r>
            <a:endParaRPr lang="fr-FR" sz="2000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1464633" y="6012253"/>
            <a:ext cx="1739587" cy="38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Write an article</a:t>
            </a:r>
            <a:endParaRPr lang="fr-FR" sz="2000" b="1" dirty="0"/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4454337" y="6255051"/>
            <a:ext cx="1848167" cy="59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/>
              <a:t>Make the knowledge more visible</a:t>
            </a:r>
            <a:endParaRPr lang="fr-FR" sz="2000" b="1" dirty="0"/>
          </a:p>
        </p:txBody>
      </p:sp>
      <p:sp>
        <p:nvSpPr>
          <p:cNvPr id="19" name="Flèche vers le bas 18"/>
          <p:cNvSpPr/>
          <p:nvPr/>
        </p:nvSpPr>
        <p:spPr>
          <a:xfrm>
            <a:off x="57570" y="1270077"/>
            <a:ext cx="9256786" cy="5949310"/>
          </a:xfrm>
          <a:prstGeom prst="downArrow">
            <a:avLst>
              <a:gd name="adj1" fmla="val 73466"/>
              <a:gd name="adj2" fmla="val 5000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93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4821" t="7256" r="2032" b="2447"/>
          <a:stretch/>
        </p:blipFill>
        <p:spPr>
          <a:xfrm>
            <a:off x="4741401" y="1053778"/>
            <a:ext cx="3945399" cy="529681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1"/>
          </a:xfrm>
        </p:spPr>
        <p:txBody>
          <a:bodyPr>
            <a:normAutofit/>
          </a:bodyPr>
          <a:lstStyle/>
          <a:p>
            <a:r>
              <a:rPr lang="fr-FR" sz="2800" dirty="0" err="1"/>
              <a:t>https</a:t>
            </a:r>
            <a:r>
              <a:rPr lang="fr-FR" sz="2800" dirty="0"/>
              <a:t>://</a:t>
            </a:r>
            <a:r>
              <a:rPr lang="fr-FR" sz="2800" dirty="0" err="1"/>
              <a:t>thecakereportblog.wordpress.com</a:t>
            </a:r>
            <a:r>
              <a:rPr lang="fr-FR" sz="2800" dirty="0"/>
              <a:t>/</a:t>
            </a:r>
          </a:p>
        </p:txBody>
      </p:sp>
      <p:pic>
        <p:nvPicPr>
          <p:cNvPr id="5" name="Image 4" descr="Capture d’écran 2017-08-25 à 14.54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30" y="864639"/>
            <a:ext cx="4825331" cy="58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4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628" y="0"/>
            <a:ext cx="9144000" cy="45778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60" y="3864633"/>
            <a:ext cx="6752440" cy="28971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22627" t="14805" r="22405" b="13078"/>
          <a:stretch/>
        </p:blipFill>
        <p:spPr>
          <a:xfrm>
            <a:off x="337791" y="4836571"/>
            <a:ext cx="1749158" cy="17211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617" y="2576733"/>
            <a:ext cx="3386528" cy="1123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918" y="1327948"/>
            <a:ext cx="6035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2400" dirty="0">
                <a:hlinkClick r:id="rId6"/>
              </a:rPr>
              <a:t>http://affidesoi.limequery.net/</a:t>
            </a:r>
            <a:endParaRPr lang="fr-FR" sz="2400" dirty="0"/>
          </a:p>
          <a:p>
            <a:pPr lvl="1"/>
            <a:r>
              <a:rPr lang="fr-FR" sz="2400" dirty="0">
                <a:hlinkClick r:id="rId7"/>
              </a:rPr>
              <a:t>https://ouphix.shinyapps.io/affiDeSoi/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3305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24" y="2340257"/>
            <a:ext cx="5896181" cy="3692842"/>
          </a:xfrm>
          <a:prstGeom prst="rect">
            <a:avLst/>
          </a:prstGeom>
        </p:spPr>
      </p:pic>
      <p:sp>
        <p:nvSpPr>
          <p:cNvPr id="6" name="Flèche vers la droite 5"/>
          <p:cNvSpPr/>
          <p:nvPr/>
        </p:nvSpPr>
        <p:spPr>
          <a:xfrm rot="1980000">
            <a:off x="1730279" y="3829542"/>
            <a:ext cx="2151875" cy="507655"/>
          </a:xfrm>
          <a:prstGeom prst="rightArrow">
            <a:avLst/>
          </a:prstGeom>
          <a:solidFill>
            <a:srgbClr val="FFFF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FF0A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37074" y="2315208"/>
            <a:ext cx="1869663" cy="190994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Double flèche horizontale 7"/>
          <p:cNvSpPr/>
          <p:nvPr/>
        </p:nvSpPr>
        <p:spPr>
          <a:xfrm>
            <a:off x="2706539" y="3308011"/>
            <a:ext cx="1046208" cy="611429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571596" y="3642552"/>
            <a:ext cx="441168" cy="245088"/>
          </a:xfrm>
          <a:prstGeom prst="rect">
            <a:avLst/>
          </a:prstGeom>
          <a:solidFill>
            <a:srgbClr val="FFFF0A">
              <a:alpha val="4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00"/>
              </a:solidFill>
            </a:endParaRPr>
          </a:p>
        </p:txBody>
      </p:sp>
      <p:grpSp>
        <p:nvGrpSpPr>
          <p:cNvPr id="11" name="Grouper 10"/>
          <p:cNvGrpSpPr/>
          <p:nvPr/>
        </p:nvGrpSpPr>
        <p:grpSpPr>
          <a:xfrm>
            <a:off x="930123" y="1966586"/>
            <a:ext cx="4291615" cy="542224"/>
            <a:chOff x="4743753" y="2479646"/>
            <a:chExt cx="4291615" cy="542224"/>
          </a:xfrm>
        </p:grpSpPr>
        <p:grpSp>
          <p:nvGrpSpPr>
            <p:cNvPr id="5" name="Grouper 4"/>
            <p:cNvGrpSpPr/>
            <p:nvPr/>
          </p:nvGrpSpPr>
          <p:grpSpPr>
            <a:xfrm>
              <a:off x="4743753" y="2479646"/>
              <a:ext cx="4291615" cy="542224"/>
              <a:chOff x="2459644" y="1120110"/>
              <a:chExt cx="4291615" cy="54222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589893" y="1120110"/>
                <a:ext cx="4031101" cy="221169"/>
              </a:xfrm>
              <a:prstGeom prst="rect">
                <a:avLst/>
              </a:prstGeom>
              <a:solidFill>
                <a:srgbClr val="FFFF0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 vers la droite 15"/>
              <p:cNvSpPr/>
              <p:nvPr/>
            </p:nvSpPr>
            <p:spPr>
              <a:xfrm rot="16200000" flipH="1">
                <a:off x="6226321" y="1137394"/>
                <a:ext cx="542221" cy="507655"/>
              </a:xfrm>
              <a:prstGeom prst="rightArrow">
                <a:avLst/>
              </a:prstGeom>
              <a:solidFill>
                <a:srgbClr val="FFFF0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FFFF0A"/>
                    </a:solidFill>
                  </a:ln>
                  <a:solidFill>
                    <a:srgbClr val="FFFF00"/>
                  </a:solidFill>
                </a:endParaRPr>
              </a:p>
            </p:txBody>
          </p:sp>
          <p:sp>
            <p:nvSpPr>
              <p:cNvPr id="15" name="Flèche vers la droite 14"/>
              <p:cNvSpPr/>
              <p:nvPr/>
            </p:nvSpPr>
            <p:spPr>
              <a:xfrm rot="16200000" flipH="1">
                <a:off x="2442360" y="1137395"/>
                <a:ext cx="542223" cy="507655"/>
              </a:xfrm>
              <a:prstGeom prst="rightArrow">
                <a:avLst/>
              </a:prstGeom>
              <a:solidFill>
                <a:srgbClr val="FFFF0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rgbClr val="FFFF0A"/>
                    </a:solidFill>
                  </a:ln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4990991" y="2481826"/>
              <a:ext cx="520833" cy="218989"/>
            </a:xfrm>
            <a:prstGeom prst="rect">
              <a:avLst/>
            </a:prstGeom>
            <a:solidFill>
              <a:srgbClr val="FFFF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>
              <a:spLocks/>
            </p:cNvSpPr>
            <p:nvPr/>
          </p:nvSpPr>
          <p:spPr>
            <a:xfrm>
              <a:off x="8384270" y="2479646"/>
              <a:ext cx="520833" cy="216000"/>
            </a:xfrm>
            <a:prstGeom prst="rect">
              <a:avLst/>
            </a:prstGeom>
            <a:solidFill>
              <a:srgbClr val="FFFF0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Socio-feedback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6202634" y="2886327"/>
            <a:ext cx="31399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Affirmation de soi</a:t>
            </a:r>
          </a:p>
          <a:p>
            <a:pPr marL="457200" indent="-457200">
              <a:buFont typeface="Arial"/>
              <a:buChar char="•"/>
            </a:pPr>
            <a:r>
              <a:rPr lang="fr-FR" sz="2800" dirty="0" smtClean="0"/>
              <a:t>Je /me</a:t>
            </a:r>
          </a:p>
          <a:p>
            <a:pPr marL="457200" indent="-457200">
              <a:buFont typeface="Arial"/>
              <a:buChar char="•"/>
            </a:pPr>
            <a:r>
              <a:rPr lang="fr-FR" sz="2800" dirty="0" smtClean="0"/>
              <a:t>Sentiment</a:t>
            </a:r>
          </a:p>
          <a:p>
            <a:pPr marL="457200" indent="-457200">
              <a:buFont typeface="Arial"/>
              <a:buChar char="•"/>
            </a:pPr>
            <a:r>
              <a:rPr lang="fr-FR" sz="2800" dirty="0" smtClean="0"/>
              <a:t>Sincérité / Empathie</a:t>
            </a:r>
          </a:p>
          <a:p>
            <a:pPr marL="457200" indent="-457200">
              <a:buFont typeface="Arial"/>
              <a:buChar char="•"/>
            </a:pPr>
            <a:r>
              <a:rPr lang="fr-FR" sz="2800" dirty="0" smtClean="0"/>
              <a:t>Persister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32642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7722"/>
          <a:stretch/>
        </p:blipFill>
        <p:spPr>
          <a:xfrm>
            <a:off x="3367740" y="4715572"/>
            <a:ext cx="5776260" cy="214242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3568" b="6995"/>
          <a:stretch/>
        </p:blipFill>
        <p:spPr>
          <a:xfrm>
            <a:off x="-5975" y="2149546"/>
            <a:ext cx="5130799" cy="270633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4402" t="7196" r="8153" b="7552"/>
          <a:stretch/>
        </p:blipFill>
        <p:spPr>
          <a:xfrm>
            <a:off x="4734752" y="285498"/>
            <a:ext cx="4409248" cy="26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1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12356"/>
            <a:ext cx="4948334" cy="26456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8935" y="6089047"/>
            <a:ext cx="2764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6"/>
              </a:rPr>
              <a:t>http://</a:t>
            </a:r>
            <a:r>
              <a:rPr lang="fr-FR" dirty="0" err="1">
                <a:hlinkClick r:id="rId6"/>
              </a:rPr>
              <a:t>chili.epfl.ch</a:t>
            </a:r>
            <a:r>
              <a:rPr lang="fr-FR" dirty="0">
                <a:hlinkClick r:id="rId6"/>
              </a:rPr>
              <a:t>/</a:t>
            </a:r>
            <a:r>
              <a:rPr lang="fr-FR" dirty="0" err="1">
                <a:hlinkClick r:id="rId6"/>
              </a:rPr>
              <a:t>cowriter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5688935" y="5642479"/>
            <a:ext cx="1757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Lausanne, Suisse</a:t>
            </a:r>
            <a:endParaRPr lang="fr-FR" dirty="0"/>
          </a:p>
        </p:txBody>
      </p:sp>
      <p:pic>
        <p:nvPicPr>
          <p:cNvPr id="22" name="vowrit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930" t="9063" r="46051" b="33340"/>
          <a:stretch/>
        </p:blipFill>
        <p:spPr>
          <a:xfrm>
            <a:off x="1855646" y="1524827"/>
            <a:ext cx="5972173" cy="3719526"/>
          </a:xfrm>
          <a:prstGeom prst="rect">
            <a:avLst/>
          </a:prstGeom>
        </p:spPr>
      </p:pic>
      <p:grpSp>
        <p:nvGrpSpPr>
          <p:cNvPr id="7" name="Grouper 6"/>
          <p:cNvGrpSpPr/>
          <p:nvPr/>
        </p:nvGrpSpPr>
        <p:grpSpPr>
          <a:xfrm>
            <a:off x="188007" y="2111710"/>
            <a:ext cx="1503539" cy="1499925"/>
            <a:chOff x="352107" y="273946"/>
            <a:chExt cx="1503539" cy="1499925"/>
          </a:xfrm>
        </p:grpSpPr>
        <p:grpSp>
          <p:nvGrpSpPr>
            <p:cNvPr id="31" name="Grouper 30"/>
            <p:cNvGrpSpPr/>
            <p:nvPr/>
          </p:nvGrpSpPr>
          <p:grpSpPr>
            <a:xfrm>
              <a:off x="352107" y="273946"/>
              <a:ext cx="1503539" cy="1499925"/>
              <a:chOff x="7573048" y="4034963"/>
              <a:chExt cx="1503539" cy="1499925"/>
            </a:xfrm>
          </p:grpSpPr>
          <p:sp>
            <p:nvSpPr>
              <p:cNvPr id="32" name="Oval 20"/>
              <p:cNvSpPr/>
              <p:nvPr/>
            </p:nvSpPr>
            <p:spPr>
              <a:xfrm>
                <a:off x="7573048" y="4034963"/>
                <a:ext cx="1503539" cy="14348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rgbClr val="00B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764207" y="5227111"/>
                <a:ext cx="114828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/>
                  <a:t>W. </a:t>
                </a:r>
                <a:r>
                  <a:rPr lang="en-US" sz="1400" dirty="0" err="1" smtClean="0"/>
                  <a:t>Johal</a:t>
                </a:r>
                <a:endParaRPr lang="en-US" sz="1400" dirty="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0678" y="724237"/>
              <a:ext cx="1130868" cy="547578"/>
            </a:xfrm>
            <a:prstGeom prst="rect">
              <a:avLst/>
            </a:prstGeom>
          </p:spPr>
        </p:pic>
      </p:grp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sz="2400" dirty="0"/>
              <a:t>Robotique et apprentissage chez les enfants avec trouble du </a:t>
            </a:r>
            <a:r>
              <a:rPr lang="fr-FR" sz="2400" dirty="0" smtClean="0"/>
              <a:t>neuro développement </a:t>
            </a:r>
            <a:r>
              <a:rPr lang="fr-FR" sz="2400" dirty="0"/>
              <a:t>en situation scolaire</a:t>
            </a:r>
          </a:p>
        </p:txBody>
      </p:sp>
    </p:spTree>
    <p:extLst>
      <p:ext uri="{BB962C8B-B14F-4D97-AF65-F5344CB8AC3E}">
        <p14:creationId xmlns:p14="http://schemas.microsoft.com/office/powerpoint/2010/main" val="253132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92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3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5099"/>
          <a:stretch/>
        </p:blipFill>
        <p:spPr>
          <a:xfrm>
            <a:off x="-15221" y="0"/>
            <a:ext cx="6647443" cy="6858000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Extraction des prises de parole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36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16" y="1948154"/>
            <a:ext cx="7079295" cy="46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0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0"/>
            <a:ext cx="65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2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6082" t="23794" r="9710" b="39667"/>
          <a:stretch/>
        </p:blipFill>
        <p:spPr>
          <a:xfrm>
            <a:off x="945914" y="205454"/>
            <a:ext cx="1952389" cy="11865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16" y="1391974"/>
            <a:ext cx="1672014" cy="134179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15" y="2733766"/>
            <a:ext cx="1771083" cy="13018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15" y="4035588"/>
            <a:ext cx="1672014" cy="14878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38" y="5445593"/>
            <a:ext cx="1628191" cy="1412407"/>
          </a:xfrm>
          <a:prstGeom prst="rect">
            <a:avLst/>
          </a:prstGeom>
        </p:spPr>
      </p:pic>
      <p:grpSp>
        <p:nvGrpSpPr>
          <p:cNvPr id="25" name="Grouper 24"/>
          <p:cNvGrpSpPr/>
          <p:nvPr/>
        </p:nvGrpSpPr>
        <p:grpSpPr>
          <a:xfrm>
            <a:off x="2716998" y="205454"/>
            <a:ext cx="1952389" cy="6730434"/>
            <a:chOff x="2716998" y="205454"/>
            <a:chExt cx="1952389" cy="6730434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2"/>
            <a:srcRect l="56082" t="23794" r="9710" b="39667"/>
            <a:stretch/>
          </p:blipFill>
          <p:spPr>
            <a:xfrm>
              <a:off x="2716998" y="1547246"/>
              <a:ext cx="1952389" cy="1186520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6998" y="4181690"/>
              <a:ext cx="1672014" cy="134179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6998" y="205454"/>
              <a:ext cx="1771083" cy="1301822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6067" y="2733766"/>
              <a:ext cx="1672014" cy="1487893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6067" y="5523481"/>
              <a:ext cx="1628191" cy="1412407"/>
            </a:xfrm>
            <a:prstGeom prst="rect">
              <a:avLst/>
            </a:prstGeom>
          </p:spPr>
        </p:pic>
      </p:grpSp>
      <p:grpSp>
        <p:nvGrpSpPr>
          <p:cNvPr id="26" name="Grouper 25"/>
          <p:cNvGrpSpPr/>
          <p:nvPr/>
        </p:nvGrpSpPr>
        <p:grpSpPr>
          <a:xfrm>
            <a:off x="4526153" y="59353"/>
            <a:ext cx="1952389" cy="6798647"/>
            <a:chOff x="4526153" y="59353"/>
            <a:chExt cx="1952389" cy="6798647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2"/>
            <a:srcRect l="56082" t="23794" r="9710" b="39667"/>
            <a:stretch/>
          </p:blipFill>
          <p:spPr>
            <a:xfrm>
              <a:off x="4526153" y="5671480"/>
              <a:ext cx="1952389" cy="118652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319" y="1547246"/>
              <a:ext cx="1672014" cy="134179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0319" y="2957251"/>
              <a:ext cx="1771083" cy="1301822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0319" y="59353"/>
              <a:ext cx="1672014" cy="1487893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6658" y="4263474"/>
              <a:ext cx="1628191" cy="1412407"/>
            </a:xfrm>
            <a:prstGeom prst="rect">
              <a:avLst/>
            </a:prstGeom>
          </p:spPr>
        </p:pic>
      </p:grpSp>
      <p:grpSp>
        <p:nvGrpSpPr>
          <p:cNvPr id="27" name="Grouper 26"/>
          <p:cNvGrpSpPr/>
          <p:nvPr/>
        </p:nvGrpSpPr>
        <p:grpSpPr>
          <a:xfrm>
            <a:off x="6345511" y="75847"/>
            <a:ext cx="1952389" cy="6786870"/>
            <a:chOff x="6345511" y="75847"/>
            <a:chExt cx="1952389" cy="678687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2"/>
            <a:srcRect l="56082" t="23794" r="9710" b="39667"/>
            <a:stretch/>
          </p:blipFill>
          <p:spPr>
            <a:xfrm>
              <a:off x="6345511" y="3072553"/>
              <a:ext cx="1952389" cy="1186520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8542" y="75847"/>
              <a:ext cx="1672014" cy="1341791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6817" y="5560895"/>
              <a:ext cx="1771083" cy="1301822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542" y="4259073"/>
              <a:ext cx="1420874" cy="12644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2365" y="1544844"/>
              <a:ext cx="1628191" cy="1412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272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64545"/>
            <a:ext cx="8229600" cy="3961618"/>
          </a:xfrm>
        </p:spPr>
        <p:txBody>
          <a:bodyPr/>
          <a:lstStyle/>
          <a:p>
            <a:r>
              <a:rPr lang="fr-FR" dirty="0" smtClean="0"/>
              <a:t>L’imitation/synchronisation pourrait être un signe de relation sociale de qualité</a:t>
            </a:r>
          </a:p>
          <a:p>
            <a:r>
              <a:rPr lang="fr-FR" dirty="0" smtClean="0"/>
              <a:t>La synchronisation peut être extraite sur des vidéos d’interactions</a:t>
            </a:r>
          </a:p>
          <a:p>
            <a:r>
              <a:rPr lang="fr-FR" dirty="0" smtClean="0"/>
              <a:t>D’autres signaux peuvent être extraits automatiquement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044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64545"/>
            <a:ext cx="8229600" cy="3961618"/>
          </a:xfrm>
        </p:spPr>
        <p:txBody>
          <a:bodyPr/>
          <a:lstStyle/>
          <a:p>
            <a:r>
              <a:rPr lang="fr-FR" b="1" dirty="0" smtClean="0"/>
              <a:t>L’imitation/synchronisation pourrait être un signe de relation sociale de qualité</a:t>
            </a:r>
          </a:p>
          <a:p>
            <a:r>
              <a:rPr lang="fr-FR" dirty="0" smtClean="0"/>
              <a:t>La synchronisation peut être extraite sur des vidéos d’interactions</a:t>
            </a:r>
          </a:p>
          <a:p>
            <a:r>
              <a:rPr lang="fr-FR" dirty="0" smtClean="0"/>
              <a:t>D’autres signaux peuvent être extraits automatiquement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584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awnBQ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89098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5842" y="6186021"/>
            <a:ext cx="208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 smtClean="0">
                <a:solidFill>
                  <a:srgbClr val="A6A6A6"/>
                </a:solidFill>
              </a:rPr>
              <a:t>Buzzfeed</a:t>
            </a:r>
            <a:r>
              <a:rPr lang="fr-FR" sz="2400" dirty="0" smtClean="0">
                <a:solidFill>
                  <a:srgbClr val="A6A6A6"/>
                </a:solidFill>
              </a:rPr>
              <a:t>, 2016</a:t>
            </a:r>
            <a:endParaRPr lang="fr-FR" sz="2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7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3585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5390" b="68515"/>
          <a:stretch/>
        </p:blipFill>
        <p:spPr>
          <a:xfrm>
            <a:off x="0" y="369643"/>
            <a:ext cx="5206008" cy="178958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17489" y="-18807"/>
            <a:ext cx="99939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Joueur</a:t>
            </a:r>
            <a:endParaRPr lang="fr-FR" dirty="0"/>
          </a:p>
        </p:txBody>
      </p:sp>
      <p:sp>
        <p:nvSpPr>
          <p:cNvPr id="7" name="Bouée 6"/>
          <p:cNvSpPr/>
          <p:nvPr/>
        </p:nvSpPr>
        <p:spPr>
          <a:xfrm>
            <a:off x="67560" y="-152857"/>
            <a:ext cx="1422825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17489" y="6388196"/>
            <a:ext cx="2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4"/>
              </a:rPr>
              <a:t>Baron Cohen </a:t>
            </a:r>
            <a:r>
              <a:rPr lang="fr-FR" dirty="0" smtClean="0"/>
              <a:t>et al, 2001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0817" y="411539"/>
            <a:ext cx="33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Reading the </a:t>
            </a:r>
            <a:r>
              <a:rPr lang="fr-FR" b="1" dirty="0" err="1" smtClean="0"/>
              <a:t>Mind</a:t>
            </a:r>
            <a:r>
              <a:rPr lang="fr-FR" b="1" dirty="0" smtClean="0"/>
              <a:t> in the </a:t>
            </a:r>
            <a:r>
              <a:rPr lang="fr-FR" b="1" dirty="0" err="1" smtClean="0"/>
              <a:t>Eyes</a:t>
            </a:r>
            <a:r>
              <a:rPr lang="fr-FR" b="1" dirty="0" smtClean="0"/>
              <a:t> test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3392360" y="311"/>
            <a:ext cx="19684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Encourageant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2651" y="2159231"/>
            <a:ext cx="19684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Irrité 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025099" y="2159231"/>
            <a:ext cx="9742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Ennuyé</a:t>
            </a:r>
            <a:endParaRPr lang="fr-FR" dirty="0"/>
          </a:p>
        </p:txBody>
      </p:sp>
      <p:grpSp>
        <p:nvGrpSpPr>
          <p:cNvPr id="25" name="Grouper 24"/>
          <p:cNvGrpSpPr/>
          <p:nvPr/>
        </p:nvGrpSpPr>
        <p:grpSpPr>
          <a:xfrm>
            <a:off x="2145284" y="2192655"/>
            <a:ext cx="5270216" cy="2476002"/>
            <a:chOff x="2120900" y="2253802"/>
            <a:chExt cx="5270216" cy="2476002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/>
            <a:srcRect t="38316" b="36350"/>
            <a:stretch/>
          </p:blipFill>
          <p:spPr>
            <a:xfrm>
              <a:off x="2120900" y="2623134"/>
              <a:ext cx="5206008" cy="1737338"/>
            </a:xfrm>
            <a:prstGeom prst="rect">
              <a:avLst/>
            </a:prstGeom>
          </p:spPr>
        </p:pic>
        <p:sp>
          <p:nvSpPr>
            <p:cNvPr id="20" name="ZoneTexte 19"/>
            <p:cNvSpPr txBox="1"/>
            <p:nvPr/>
          </p:nvSpPr>
          <p:spPr>
            <a:xfrm>
              <a:off x="5778339" y="2253802"/>
              <a:ext cx="1167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Contrarié</a:t>
              </a:r>
              <a:endParaRPr lang="fr-FR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314618" y="2253802"/>
              <a:ext cx="1167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Terrifié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520539" y="4360472"/>
              <a:ext cx="1167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Arrogant</a:t>
              </a:r>
              <a:endParaRPr lang="fr-FR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6031950" y="4357972"/>
              <a:ext cx="13591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Enervé</a:t>
              </a:r>
              <a:endParaRPr lang="fr-FR" dirty="0"/>
            </a:p>
          </p:txBody>
        </p:sp>
      </p:grpSp>
      <p:grpSp>
        <p:nvGrpSpPr>
          <p:cNvPr id="3" name="Grouper 2"/>
          <p:cNvGrpSpPr/>
          <p:nvPr/>
        </p:nvGrpSpPr>
        <p:grpSpPr>
          <a:xfrm>
            <a:off x="3937992" y="4291145"/>
            <a:ext cx="5206008" cy="2488489"/>
            <a:chOff x="3937992" y="4486487"/>
            <a:chExt cx="5206008" cy="2488489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/>
            <a:srcRect t="70683" b="3746"/>
            <a:stretch/>
          </p:blipFill>
          <p:spPr>
            <a:xfrm>
              <a:off x="3937992" y="4847463"/>
              <a:ext cx="5206008" cy="1753597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4025099" y="4486646"/>
              <a:ext cx="1167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Blagueuse</a:t>
              </a:r>
              <a:endParaRPr lang="fr-FR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608023" y="4486487"/>
              <a:ext cx="1167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Troublée</a:t>
              </a:r>
              <a:endParaRPr lang="fr-FR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268820" y="6605644"/>
              <a:ext cx="1167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Séductrice</a:t>
              </a:r>
              <a:endParaRPr lang="fr-FR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7415500" y="6601060"/>
              <a:ext cx="13668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Convaincue</a:t>
              </a:r>
            </a:p>
          </p:txBody>
        </p:sp>
      </p:grpSp>
      <p:sp>
        <p:nvSpPr>
          <p:cNvPr id="8" name="Bouée 7"/>
          <p:cNvSpPr/>
          <p:nvPr/>
        </p:nvSpPr>
        <p:spPr>
          <a:xfrm>
            <a:off x="5360817" y="2041063"/>
            <a:ext cx="1966091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Bouée 8"/>
          <p:cNvSpPr/>
          <p:nvPr/>
        </p:nvSpPr>
        <p:spPr>
          <a:xfrm>
            <a:off x="3887607" y="6215244"/>
            <a:ext cx="1968687" cy="740770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025099" y="2192655"/>
            <a:ext cx="974207" cy="3359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6056334" y="4332749"/>
            <a:ext cx="974207" cy="3359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00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400"/>
            <a:ext cx="5474076" cy="3607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4556" y="5595118"/>
            <a:ext cx="2322267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>
                <a:hlinkClick r:id="rId4"/>
              </a:rPr>
              <a:t>Neal, Chartrand</a:t>
            </a:r>
            <a:r>
              <a:rPr lang="fr-FR" sz="2800" baseline="30000" dirty="0" smtClean="0"/>
              <a:t>, 2011 </a:t>
            </a:r>
          </a:p>
          <a:p>
            <a:endParaRPr lang="fr-FR" sz="2800" dirty="0"/>
          </a:p>
        </p:txBody>
      </p:sp>
      <p:sp>
        <p:nvSpPr>
          <p:cNvPr id="5" name="Rectangle 4"/>
          <p:cNvSpPr/>
          <p:nvPr/>
        </p:nvSpPr>
        <p:spPr>
          <a:xfrm>
            <a:off x="5571645" y="4013425"/>
            <a:ext cx="3038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*</a:t>
            </a:r>
            <a:endParaRPr lang="fr-FR" sz="2800" dirty="0"/>
          </a:p>
        </p:txBody>
      </p:sp>
      <p:sp>
        <p:nvSpPr>
          <p:cNvPr id="7" name="Rectangle 6"/>
          <p:cNvSpPr/>
          <p:nvPr/>
        </p:nvSpPr>
        <p:spPr>
          <a:xfrm>
            <a:off x="2344878" y="905639"/>
            <a:ext cx="303889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aseline="30000" dirty="0" smtClean="0"/>
              <a:t>*</a:t>
            </a:r>
            <a:endParaRPr lang="fr-FR" sz="2800" dirty="0"/>
          </a:p>
        </p:txBody>
      </p:sp>
      <p:grpSp>
        <p:nvGrpSpPr>
          <p:cNvPr id="3" name="Grouper 2"/>
          <p:cNvGrpSpPr/>
          <p:nvPr/>
        </p:nvGrpSpPr>
        <p:grpSpPr>
          <a:xfrm>
            <a:off x="5208167" y="1528186"/>
            <a:ext cx="3575239" cy="5329814"/>
            <a:chOff x="4538928" y="3402792"/>
            <a:chExt cx="2347975" cy="3455207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5"/>
            <a:srcRect r="59638"/>
            <a:stretch/>
          </p:blipFill>
          <p:spPr>
            <a:xfrm>
              <a:off x="4538928" y="3402792"/>
              <a:ext cx="1740516" cy="3455207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5"/>
            <a:srcRect l="85913"/>
            <a:stretch/>
          </p:blipFill>
          <p:spPr>
            <a:xfrm>
              <a:off x="6279444" y="3402792"/>
              <a:ext cx="607459" cy="3455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37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Synchronie</a:t>
            </a:r>
            <a:endParaRPr lang="fr-FR" dirty="0"/>
          </a:p>
        </p:txBody>
      </p:sp>
      <p:pic>
        <p:nvPicPr>
          <p:cNvPr id="3" name="t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401" t="11642" r="9559" b="11178"/>
          <a:stretch/>
        </p:blipFill>
        <p:spPr>
          <a:xfrm>
            <a:off x="-35349" y="1281101"/>
            <a:ext cx="9179349" cy="49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2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6107</TotalTime>
  <Words>713</Words>
  <Application>Microsoft Macintosh PowerPoint</Application>
  <PresentationFormat>Présentation à l'écran (4:3)</PresentationFormat>
  <Paragraphs>166</Paragraphs>
  <Slides>38</Slides>
  <Notes>8</Notes>
  <HiddenSlides>0</HiddenSlides>
  <MMClips>9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39" baseType="lpstr">
      <vt:lpstr>Thème Office</vt:lpstr>
      <vt:lpstr>PERSPECTIVES EN PSYCHIATRIE DE L'ANALYSE  AUTOMATIQUE DU SIGNAL SOCIAL </vt:lpstr>
      <vt:lpstr>Mesure en psychiatrie et psychothérapie</vt:lpstr>
      <vt:lpstr>Présentation PowerPoint</vt:lpstr>
      <vt:lpstr>Plan</vt:lpstr>
      <vt:lpstr>Plan</vt:lpstr>
      <vt:lpstr>Présentation PowerPoint</vt:lpstr>
      <vt:lpstr>Présentation PowerPoint</vt:lpstr>
      <vt:lpstr>Présentation PowerPoint</vt:lpstr>
      <vt:lpstr>Synchronie</vt:lpstr>
      <vt:lpstr>Synchronie</vt:lpstr>
      <vt:lpstr>Présentation PowerPoint</vt:lpstr>
      <vt:lpstr>Présentation PowerPoint</vt:lpstr>
      <vt:lpstr>Plan</vt:lpstr>
      <vt:lpstr>Exemple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Résultats</vt:lpstr>
      <vt:lpstr>La synchronie n’est pas un score aléatoire</vt:lpstr>
      <vt:lpstr>Présentation PowerPoint</vt:lpstr>
      <vt:lpstr>Présentation PowerPoint</vt:lpstr>
      <vt:lpstr>Plan</vt:lpstr>
      <vt:lpstr>Présentation PowerPoint</vt:lpstr>
      <vt:lpstr>Présentation PowerPoint</vt:lpstr>
      <vt:lpstr>Plan</vt:lpstr>
      <vt:lpstr>Merci pour votre attention</vt:lpstr>
      <vt:lpstr>Théorie de l’esprit (ToM)</vt:lpstr>
      <vt:lpstr>Randomizer.org </vt:lpstr>
      <vt:lpstr>https://thecakereportblog.wordpress.com/</vt:lpstr>
      <vt:lpstr>Présentation PowerPoint</vt:lpstr>
      <vt:lpstr>Socio-feedback</vt:lpstr>
      <vt:lpstr>Présentation PowerPoint</vt:lpstr>
      <vt:lpstr>Robotique et apprentissage chez les enfants avec trouble du neuro développement en situation scolaire</vt:lpstr>
      <vt:lpstr>Extraction des prises de parole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Comment et pourquoi extraire du signal social sur des vidéos de psychothérapies ?</dc:title>
  <dc:creator>Thomas Gargot</dc:creator>
  <cp:lastModifiedBy>Thomas Gargot</cp:lastModifiedBy>
  <cp:revision>54</cp:revision>
  <dcterms:created xsi:type="dcterms:W3CDTF">2017-09-25T20:17:30Z</dcterms:created>
  <dcterms:modified xsi:type="dcterms:W3CDTF">2017-10-13T04:12:51Z</dcterms:modified>
</cp:coreProperties>
</file>